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301" r:id="rId3"/>
    <p:sldId id="293" r:id="rId4"/>
    <p:sldId id="263" r:id="rId5"/>
    <p:sldId id="261" r:id="rId6"/>
    <p:sldId id="265" r:id="rId7"/>
    <p:sldId id="303" r:id="rId8"/>
    <p:sldId id="288" r:id="rId9"/>
    <p:sldId id="282" r:id="rId10"/>
    <p:sldId id="273" r:id="rId11"/>
    <p:sldId id="295" r:id="rId12"/>
    <p:sldId id="275" r:id="rId13"/>
    <p:sldId id="277" r:id="rId14"/>
    <p:sldId id="284" r:id="rId15"/>
    <p:sldId id="286" r:id="rId16"/>
    <p:sldId id="279" r:id="rId17"/>
    <p:sldId id="297" r:id="rId18"/>
    <p:sldId id="281" r:id="rId19"/>
    <p:sldId id="291" r:id="rId20"/>
    <p:sldId id="28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2A43F-2843-3543-AE49-F78A106FE2D8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2347F-7DA1-6445-964B-D7662E499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7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C2E68-1199-436C-A927-25C21516B0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02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2347F-7DA1-6445-964B-D7662E4996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89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2347F-7DA1-6445-964B-D7662E4996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11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C2E68-1199-436C-A927-25C21516B0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02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2347F-7DA1-6445-964B-D7662E4996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73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2347F-7DA1-6445-964B-D7662E4996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73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2347F-7DA1-6445-964B-D7662E4996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73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2347F-7DA1-6445-964B-D7662E4996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73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2347F-7DA1-6445-964B-D7662E4996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73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2347F-7DA1-6445-964B-D7662E4996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73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C2E68-1199-436C-A927-25C21516B0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02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C2E68-1199-436C-A927-25C21516B0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02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C2E68-1199-436C-A927-25C21516B0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97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C2E68-1199-436C-A927-25C21516B0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97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C2E68-1199-436C-A927-25C21516B0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97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2347F-7DA1-6445-964B-D7662E4996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88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2347F-7DA1-6445-964B-D7662E4996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36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2347F-7DA1-6445-964B-D7662E4996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36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5C75-77A7-FF41-9E41-8298E9E5CCF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EE9C-E5B8-B849-BB76-12EBB7CF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9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5C75-77A7-FF41-9E41-8298E9E5CCF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EE9C-E5B8-B849-BB76-12EBB7CF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1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5C75-77A7-FF41-9E41-8298E9E5CCF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EE9C-E5B8-B849-BB76-12EBB7CF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8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5C75-77A7-FF41-9E41-8298E9E5CCF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EE9C-E5B8-B849-BB76-12EBB7CF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0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5C75-77A7-FF41-9E41-8298E9E5CCF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EE9C-E5B8-B849-BB76-12EBB7CF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5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5C75-77A7-FF41-9E41-8298E9E5CCF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EE9C-E5B8-B849-BB76-12EBB7CF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9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5C75-77A7-FF41-9E41-8298E9E5CCF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EE9C-E5B8-B849-BB76-12EBB7CF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1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5C75-77A7-FF41-9E41-8298E9E5CCF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EE9C-E5B8-B849-BB76-12EBB7CF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0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5C75-77A7-FF41-9E41-8298E9E5CCF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EE9C-E5B8-B849-BB76-12EBB7CF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8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5C75-77A7-FF41-9E41-8298E9E5CCF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EE9C-E5B8-B849-BB76-12EBB7CF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4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5C75-77A7-FF41-9E41-8298E9E5CCF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EEE9C-E5B8-B849-BB76-12EBB7CF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5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E5C75-77A7-FF41-9E41-8298E9E5CCF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EEE9C-E5B8-B849-BB76-12EBB7CF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7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8986"/>
            <a:ext cx="7772400" cy="151890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CEO-2030</a:t>
            </a:r>
            <a:br>
              <a:rPr lang="en-US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7949" y="2196948"/>
            <a:ext cx="7399860" cy="421989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Ram Subramaniam</a:t>
            </a:r>
          </a:p>
          <a:p>
            <a:endParaRPr lang="en-US" sz="3600" b="1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en-US" sz="3600" b="1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www.ramsubra.com</a:t>
            </a:r>
            <a:endParaRPr lang="en-US" sz="3600" b="1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endParaRPr lang="en-US" sz="3600" b="1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en-US" sz="3600" b="1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ramsubra@alumni.gsb.stanford.edu</a:t>
            </a:r>
            <a:endParaRPr lang="en-US" sz="3600" b="1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37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Pre-requisites</a:t>
            </a:r>
            <a:endParaRPr lang="en-US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No on the job training. Must have been doing the job/showing traits already without the title.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Thinks like a CEO……not like a VP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Create a persona for investors, board, customers, suppliers. No surprises.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Fearless….never visibly overwhelmed or shocked or driven by impulse!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Likeability/Media darling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M &amp; A/Spin off </a:t>
            </a:r>
            <a:r>
              <a:rPr lang="en-US" b="1" strike="sngStrike" dirty="0" smtClean="0">
                <a:solidFill>
                  <a:schemeClr val="tx2"/>
                </a:solidFill>
                <a:latin typeface="Times New Roman"/>
                <a:cs typeface="Times New Roman"/>
              </a:rPr>
              <a:t>friendly</a:t>
            </a:r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 seeking (Intel </a:t>
            </a:r>
            <a:r>
              <a:rPr lang="en-US" b="1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Mcafee</a:t>
            </a:r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)</a:t>
            </a:r>
            <a:endParaRPr lang="en-US" b="1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OPI friendly (OPI…not IPO)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Industry contacts/CEO advisors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Obsessed with Data!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Understands PE well</a:t>
            </a:r>
          </a:p>
          <a:p>
            <a:endParaRPr lang="en-US" b="1" dirty="0" smtClean="0">
              <a:latin typeface="Times New Roman"/>
              <a:cs typeface="Times New Roman"/>
            </a:endParaRPr>
          </a:p>
          <a:p>
            <a:endParaRPr lang="en-US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493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Let’s talk Narcissism</a:t>
            </a:r>
            <a:endParaRPr lang="en-US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5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Narcissism is increasing and measurable</a:t>
            </a:r>
          </a:p>
          <a:p>
            <a:r>
              <a:rPr lang="en-US" sz="35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Productive Narcissists! Anyone you know?</a:t>
            </a:r>
          </a:p>
          <a:p>
            <a:r>
              <a:rPr lang="en-US" sz="35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Narcissists have all 4 vital traits of  Leaders</a:t>
            </a:r>
          </a:p>
          <a:p>
            <a:r>
              <a:rPr lang="en-US" sz="35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Drawback for Asians including Indians</a:t>
            </a:r>
          </a:p>
          <a:p>
            <a:r>
              <a:rPr lang="en-US" sz="35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Narcissists take more risks</a:t>
            </a:r>
          </a:p>
          <a:p>
            <a:r>
              <a:rPr lang="en-US" sz="35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Narcissism and Confirmation Bias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8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3934"/>
            <a:ext cx="7772400" cy="151890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CEO-2030</a:t>
            </a:r>
            <a:br>
              <a:rPr lang="en-US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 No. 2</a:t>
            </a:r>
            <a:endParaRPr lang="en-US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2316" y="3273507"/>
            <a:ext cx="7575884" cy="2904811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Congratulations! You are the CEO.</a:t>
            </a:r>
          </a:p>
          <a:p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7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Day 1</a:t>
            </a:r>
            <a:endParaRPr lang="en-US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Does your appointment signal a change in strategy?</a:t>
            </a:r>
          </a:p>
          <a:p>
            <a:r>
              <a:rPr lang="en-US" sz="40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The quality and Clarity of your vision</a:t>
            </a:r>
          </a:p>
          <a:p>
            <a:r>
              <a:rPr lang="en-US" sz="40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The courage of your conviction</a:t>
            </a:r>
          </a:p>
          <a:p>
            <a:r>
              <a:rPr lang="en-US" sz="40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The ability to articulate both</a:t>
            </a:r>
          </a:p>
          <a:p>
            <a:r>
              <a:rPr lang="en-US" sz="40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A pivotal moment!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7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Three Types of Value Adds</a:t>
            </a:r>
            <a:endParaRPr lang="en-US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Financial Engineering</a:t>
            </a:r>
          </a:p>
          <a:p>
            <a:pPr marL="0" indent="0">
              <a:buNone/>
            </a:pPr>
            <a:endParaRPr lang="en-US" sz="4400" b="1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en-US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Operations Engineering</a:t>
            </a:r>
          </a:p>
          <a:p>
            <a:pPr marL="0" indent="0">
              <a:buNone/>
            </a:pPr>
            <a:endParaRPr lang="en-US" sz="4400" b="1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en-US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Governance Engineering</a:t>
            </a:r>
          </a:p>
          <a:p>
            <a:pPr marL="0" indent="0">
              <a:buNone/>
            </a:pPr>
            <a:endParaRPr lang="en-US" b="1" dirty="0" smtClean="0">
              <a:latin typeface="Times New Roman"/>
              <a:cs typeface="Times New Roman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9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Financial Engineering</a:t>
            </a:r>
            <a:endParaRPr lang="en-US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Valuation</a:t>
            </a:r>
          </a:p>
          <a:p>
            <a:r>
              <a:rPr lang="en-US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Excess Cash (Dividend/R&amp;D/Stock Buyback…)</a:t>
            </a:r>
          </a:p>
          <a:p>
            <a:r>
              <a:rPr lang="en-US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Debt </a:t>
            </a:r>
          </a:p>
          <a:p>
            <a:r>
              <a:rPr lang="en-US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Earnings Stripping/</a:t>
            </a:r>
            <a:r>
              <a:rPr lang="en-US" sz="4400" b="1" smtClean="0">
                <a:solidFill>
                  <a:schemeClr val="tx2"/>
                </a:solidFill>
                <a:latin typeface="Times New Roman"/>
                <a:cs typeface="Times New Roman"/>
              </a:rPr>
              <a:t>Transfer Pricing</a:t>
            </a:r>
            <a:endParaRPr lang="en-US" sz="4400" b="1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en-US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Pricing Policy</a:t>
            </a:r>
          </a:p>
          <a:p>
            <a:r>
              <a:rPr lang="en-US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PE defense</a:t>
            </a:r>
          </a:p>
          <a:p>
            <a:pPr marL="0" indent="0">
              <a:buNone/>
            </a:pPr>
            <a:endParaRPr lang="en-US" b="1" dirty="0" smtClean="0">
              <a:latin typeface="Times New Roman"/>
              <a:cs typeface="Times New Roman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7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Operations Engineering</a:t>
            </a:r>
            <a:endParaRPr lang="en-US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Suppliers/Single source</a:t>
            </a:r>
          </a:p>
          <a:p>
            <a:r>
              <a:rPr lang="en-US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Distributors </a:t>
            </a:r>
          </a:p>
          <a:p>
            <a:r>
              <a:rPr lang="en-US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ML/AI </a:t>
            </a:r>
          </a:p>
          <a:p>
            <a:r>
              <a:rPr lang="en-US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Hedging</a:t>
            </a:r>
          </a:p>
          <a:p>
            <a:r>
              <a:rPr lang="en-US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Interline partners</a:t>
            </a:r>
          </a:p>
          <a:p>
            <a:endParaRPr lang="en-US" sz="4400" b="1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b="1" dirty="0" smtClean="0">
              <a:latin typeface="Times New Roman"/>
              <a:cs typeface="Times New Roman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2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Governance Engineering</a:t>
            </a:r>
            <a:endParaRPr lang="en-US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Change Directors. But Why?</a:t>
            </a:r>
          </a:p>
          <a:p>
            <a:r>
              <a:rPr lang="en-US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Interlocking Directors</a:t>
            </a:r>
          </a:p>
          <a:p>
            <a:r>
              <a:rPr lang="en-US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Reward Influencers. CSR? </a:t>
            </a:r>
          </a:p>
          <a:p>
            <a:r>
              <a:rPr lang="en-US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Personal Agenda. Lobby for friendly directors!</a:t>
            </a:r>
          </a:p>
          <a:p>
            <a:endParaRPr lang="en-US" sz="4400" b="1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b="1" dirty="0" smtClean="0">
              <a:latin typeface="Times New Roman"/>
              <a:cs typeface="Times New Roman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As an Indian……</a:t>
            </a:r>
            <a:endParaRPr lang="en-US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Things are stacked against you.</a:t>
            </a:r>
          </a:p>
          <a:p>
            <a:r>
              <a:rPr lang="en-US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Brown Penalty!</a:t>
            </a:r>
          </a:p>
          <a:p>
            <a:r>
              <a:rPr lang="en-US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Don</a:t>
            </a:r>
            <a:r>
              <a:rPr lang="fr-FR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’</a:t>
            </a:r>
            <a:r>
              <a:rPr lang="en-US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t seek a linear path to CEO office</a:t>
            </a:r>
          </a:p>
          <a:p>
            <a:r>
              <a:rPr lang="en-US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Positive stereotyping. Take advantage!</a:t>
            </a:r>
          </a:p>
          <a:p>
            <a:r>
              <a:rPr lang="en-US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Negative </a:t>
            </a:r>
            <a:r>
              <a:rPr lang="en-US" sz="4400" b="1" dirty="0">
                <a:solidFill>
                  <a:schemeClr val="tx2"/>
                </a:solidFill>
                <a:latin typeface="Times New Roman"/>
                <a:cs typeface="Times New Roman"/>
              </a:rPr>
              <a:t>stereotyping. </a:t>
            </a:r>
            <a:r>
              <a:rPr lang="en-US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Fight</a:t>
            </a:r>
            <a:r>
              <a:rPr lang="en-US" sz="4400" b="1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it. Don’t be silent!</a:t>
            </a:r>
          </a:p>
          <a:p>
            <a:r>
              <a:rPr lang="en-US" sz="4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Leaders are UNIQUE. Don’t aspire to be someone else. Respect your UNIQUE culture above all!</a:t>
            </a:r>
          </a:p>
          <a:p>
            <a:r>
              <a:rPr lang="en-US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 to where we started</a:t>
            </a:r>
          </a:p>
          <a:p>
            <a:r>
              <a:rPr lang="en-US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</a:t>
            </a:r>
            <a:r>
              <a:rPr lang="en-US" sz="4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want to be a CEO?</a:t>
            </a:r>
            <a:endParaRPr lang="en-US" sz="4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 smtClean="0">
              <a:latin typeface="Times New Roman"/>
              <a:cs typeface="Times New Roman"/>
            </a:endParaRPr>
          </a:p>
          <a:p>
            <a:endParaRPr lang="en-US" sz="4400" b="1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b="1" dirty="0" smtClean="0">
              <a:latin typeface="Times New Roman"/>
              <a:cs typeface="Times New Roman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6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My Sincere Thanks!</a:t>
            </a:r>
            <a:endParaRPr lang="en-US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6" name="Content Placeholder 5" descr="Screen Shot 2017-07-09 at 3.31.3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4" b="15214"/>
          <a:stretch>
            <a:fillRect/>
          </a:stretch>
        </p:blipFill>
        <p:spPr>
          <a:xfrm>
            <a:off x="2208464" y="2335464"/>
            <a:ext cx="4382718" cy="2410326"/>
          </a:xfrm>
        </p:spPr>
      </p:pic>
      <p:sp>
        <p:nvSpPr>
          <p:cNvPr id="3" name="TextBox 2"/>
          <p:cNvSpPr txBox="1"/>
          <p:nvPr/>
        </p:nvSpPr>
        <p:spPr>
          <a:xfrm>
            <a:off x="1270000" y="5588000"/>
            <a:ext cx="67510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Does anybody know her?</a:t>
            </a:r>
            <a:endParaRPr lang="en-US" sz="3200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17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8986"/>
            <a:ext cx="7772400" cy="151890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CEO-2030</a:t>
            </a:r>
            <a:br>
              <a:rPr lang="en-US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endParaRPr lang="en-US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96948"/>
            <a:ext cx="6400800" cy="4219894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b="1" dirty="0">
                <a:solidFill>
                  <a:schemeClr val="tx2"/>
                </a:solidFill>
                <a:latin typeface="Times New Roman"/>
                <a:cs typeface="Times New Roman"/>
              </a:rPr>
              <a:t>To comprehend what the position/task would entail in 2030, not next year!</a:t>
            </a:r>
          </a:p>
          <a:p>
            <a:pPr algn="l"/>
            <a:r>
              <a:rPr lang="en-US" sz="2400" b="1" dirty="0">
                <a:solidFill>
                  <a:schemeClr val="tx2"/>
                </a:solidFill>
                <a:latin typeface="Times New Roman"/>
                <a:cs typeface="Times New Roman"/>
              </a:rPr>
              <a:t>To build a personality for the position and develop a career plan and a back up plan</a:t>
            </a:r>
          </a:p>
          <a:p>
            <a:pPr algn="l"/>
            <a:r>
              <a:rPr lang="en-US" sz="2400" b="1" dirty="0">
                <a:solidFill>
                  <a:schemeClr val="tx2"/>
                </a:solidFill>
                <a:latin typeface="Times New Roman"/>
                <a:cs typeface="Times New Roman"/>
              </a:rPr>
              <a:t>To sense oncoming mergers/acquisition/hostile takeovers and make career moves accordingly </a:t>
            </a:r>
          </a:p>
          <a:p>
            <a:pPr algn="l"/>
            <a:r>
              <a:rPr lang="en-US" sz="2400" b="1" dirty="0">
                <a:solidFill>
                  <a:schemeClr val="tx2"/>
                </a:solidFill>
                <a:latin typeface="Times New Roman"/>
                <a:cs typeface="Times New Roman"/>
              </a:rPr>
              <a:t>To acquire power and keep it</a:t>
            </a:r>
          </a:p>
          <a:p>
            <a:pPr algn="l"/>
            <a:r>
              <a:rPr lang="en-US" sz="2400" b="1" dirty="0">
                <a:solidFill>
                  <a:schemeClr val="tx2"/>
                </a:solidFill>
                <a:latin typeface="Times New Roman"/>
                <a:cs typeface="Times New Roman"/>
              </a:rPr>
              <a:t>To learn to anticipate business models of next decade and lead in an era of AI</a:t>
            </a:r>
          </a:p>
          <a:p>
            <a:pPr algn="l"/>
            <a:r>
              <a:rPr lang="en-US" sz="2400" b="1" dirty="0">
                <a:solidFill>
                  <a:schemeClr val="tx2"/>
                </a:solidFill>
                <a:latin typeface="Times New Roman"/>
                <a:cs typeface="Times New Roman"/>
              </a:rPr>
              <a:t>To prepare to lead in the globalized economy as a person of color </a:t>
            </a:r>
          </a:p>
          <a:p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My Sincere Thanks!</a:t>
            </a:r>
            <a:endParaRPr lang="en-US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4" name="Content Placeholder 3" descr="Screen Shot 2017-07-03 at 8.15.31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529" r="-72463" b="-29874"/>
          <a:stretch/>
        </p:blipFill>
        <p:spPr>
          <a:xfrm>
            <a:off x="1533589" y="1857876"/>
            <a:ext cx="6233463" cy="3956747"/>
          </a:xfrm>
        </p:spPr>
      </p:pic>
      <p:sp>
        <p:nvSpPr>
          <p:cNvPr id="5" name="TextBox 4"/>
          <p:cNvSpPr txBox="1"/>
          <p:nvPr/>
        </p:nvSpPr>
        <p:spPr>
          <a:xfrm>
            <a:off x="1336842" y="5106737"/>
            <a:ext cx="6964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Hemant</a:t>
            </a:r>
            <a:r>
              <a:rPr lang="en-US" sz="40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Karkare</a:t>
            </a:r>
            <a:r>
              <a:rPr lang="en-US" sz="40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 (1954 – 2008)</a:t>
            </a:r>
            <a:endParaRPr lang="en-US" sz="4000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871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8987"/>
            <a:ext cx="7772400" cy="151890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 No. 1</a:t>
            </a:r>
            <a:endParaRPr lang="en-US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53791"/>
            <a:ext cx="6400800" cy="4389262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has CEO aspirations?</a:t>
            </a:r>
          </a:p>
          <a:p>
            <a:pPr algn="l"/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you want to be a CEO?</a:t>
            </a:r>
          </a:p>
          <a:p>
            <a:pPr algn="l"/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you read any CEO JD?</a:t>
            </a:r>
          </a:p>
          <a:p>
            <a:pPr algn="l"/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a CEO you admire! Role models will help!</a:t>
            </a:r>
          </a:p>
          <a:p>
            <a:pPr algn="l"/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you be the CEO of a ‘sin’ firm?</a:t>
            </a:r>
          </a:p>
          <a:p>
            <a:pPr algn="l"/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Aspects Covered in this speech!</a:t>
            </a:r>
          </a:p>
          <a:p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78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Genesis and History</a:t>
            </a:r>
            <a:endParaRPr lang="en-US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My General/Stanford Observations of Indian students</a:t>
            </a:r>
          </a:p>
          <a:p>
            <a:pPr lvl="1"/>
            <a:r>
              <a:rPr lang="en-US" sz="9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Exceptionally bright….but don’t communicate</a:t>
            </a:r>
          </a:p>
          <a:p>
            <a:pPr lvl="1"/>
            <a:r>
              <a:rPr lang="en-US" sz="9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Not too many have a long term career plan</a:t>
            </a:r>
          </a:p>
          <a:p>
            <a:pPr lvl="1"/>
            <a:r>
              <a:rPr lang="en-US" sz="9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Don’t fill in the gaps. Expect companies to train them</a:t>
            </a:r>
          </a:p>
          <a:p>
            <a:pPr lvl="1"/>
            <a:r>
              <a:rPr lang="en-US" sz="9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Not many mentors</a:t>
            </a:r>
          </a:p>
          <a:p>
            <a:pPr lvl="1"/>
            <a:r>
              <a:rPr lang="en-US" sz="9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Salary Decides their first job</a:t>
            </a:r>
            <a:endParaRPr lang="en-US" sz="9600" b="1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457200" lvl="1" indent="0">
              <a:buNone/>
            </a:pPr>
            <a:endParaRPr lang="en-US" sz="9600" b="1" dirty="0" smtClean="0">
              <a:latin typeface="Times New Roman"/>
              <a:cs typeface="Times New Roman"/>
            </a:endParaRPr>
          </a:p>
          <a:p>
            <a:r>
              <a:rPr lang="en-US" sz="9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Demand for Indian origin CEOs to pick up</a:t>
            </a:r>
          </a:p>
          <a:p>
            <a:pPr lvl="1"/>
            <a:r>
              <a:rPr lang="en-US" sz="9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Demand for Indian IT talent in 80s</a:t>
            </a:r>
          </a:p>
          <a:p>
            <a:pPr lvl="1"/>
            <a:r>
              <a:rPr lang="en-US" sz="9600" b="1" dirty="0">
                <a:solidFill>
                  <a:schemeClr val="tx2"/>
                </a:solidFill>
                <a:latin typeface="Times New Roman"/>
                <a:cs typeface="Times New Roman"/>
              </a:rPr>
              <a:t>W</a:t>
            </a:r>
            <a:r>
              <a:rPr lang="en-US" sz="9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e will see big demand in 10 years</a:t>
            </a:r>
          </a:p>
          <a:p>
            <a:pPr lvl="1"/>
            <a:r>
              <a:rPr lang="en-US" sz="9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Adaptation to change (Math focus/Trained to change</a:t>
            </a:r>
            <a:r>
              <a:rPr lang="en-US" sz="9600" b="1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9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fast)</a:t>
            </a:r>
          </a:p>
          <a:p>
            <a:pPr lvl="1"/>
            <a:endParaRPr lang="en-US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b="1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b="1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4B07-D599-46C6-96F0-975EFDD1C5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1151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a CEO</a:t>
            </a:r>
            <a:endParaRPr lang="en-US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9368"/>
            <a:ext cx="8229600" cy="548105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 says…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Pitchai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Nadella			Krishna</a:t>
            </a:r>
            <a:endParaRPr lang="en-US" sz="2400" b="1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en-US" sz="28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Who are these guys anyway?</a:t>
            </a:r>
          </a:p>
          <a:p>
            <a:pPr marL="0" indent="0">
              <a:buNone/>
            </a:pPr>
            <a:endParaRPr lang="en-US" b="1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400" b="1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Bhargava</a:t>
            </a:r>
            <a:r>
              <a:rPr lang="en-US" sz="2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		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Ranadive</a:t>
            </a:r>
            <a:r>
              <a:rPr lang="en-US" sz="2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			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Nadar</a:t>
            </a:r>
            <a:r>
              <a:rPr lang="en-US" sz="2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			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Mehrotra</a:t>
            </a:r>
            <a:endParaRPr lang="en-US" sz="2400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4B07-D599-46C6-96F0-975EFDD1C5AF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 descr="Screen Shot 2017-06-17 at 5.57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15" y="1655150"/>
            <a:ext cx="1573399" cy="1509324"/>
          </a:xfrm>
          <a:prstGeom prst="rect">
            <a:avLst/>
          </a:prstGeom>
        </p:spPr>
      </p:pic>
      <p:pic>
        <p:nvPicPr>
          <p:cNvPr id="5" name="Picture 4" descr="Screen Shot 2017-06-17 at 5.59.5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40" y="1655149"/>
            <a:ext cx="1712908" cy="1509325"/>
          </a:xfrm>
          <a:prstGeom prst="rect">
            <a:avLst/>
          </a:prstGeom>
        </p:spPr>
      </p:pic>
      <p:pic>
        <p:nvPicPr>
          <p:cNvPr id="8" name="Picture 7" descr="Screen Shot 2017-06-17 at 7.49.2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15" y="4254163"/>
            <a:ext cx="1697499" cy="1697499"/>
          </a:xfrm>
          <a:prstGeom prst="rect">
            <a:avLst/>
          </a:prstGeom>
        </p:spPr>
      </p:pic>
      <p:pic>
        <p:nvPicPr>
          <p:cNvPr id="11" name="Picture 10" descr="Screen Shot 2017-06-17 at 8.28.5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444" y="4254163"/>
            <a:ext cx="1761174" cy="1711093"/>
          </a:xfrm>
          <a:prstGeom prst="rect">
            <a:avLst/>
          </a:prstGeom>
        </p:spPr>
      </p:pic>
      <p:pic>
        <p:nvPicPr>
          <p:cNvPr id="12" name="Picture 11" descr="Screen Shot 2017-06-20 at 5.26.5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34" y="4254163"/>
            <a:ext cx="1698355" cy="1711093"/>
          </a:xfrm>
          <a:prstGeom prst="rect">
            <a:avLst/>
          </a:prstGeom>
        </p:spPr>
      </p:pic>
      <p:pic>
        <p:nvPicPr>
          <p:cNvPr id="13" name="Picture 12" descr="Screen Shot 2017-06-20 at 5.36.02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458" y="4254163"/>
            <a:ext cx="1686053" cy="17110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77" y="1655150"/>
            <a:ext cx="1808682" cy="150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4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5184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4 behaviors – The CEO Next Door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9779"/>
            <a:ext cx="8229600" cy="4803274"/>
          </a:xfrm>
        </p:spPr>
        <p:txBody>
          <a:bodyPr>
            <a:normAutofit/>
          </a:bodyPr>
          <a:lstStyle/>
          <a:p>
            <a:r>
              <a:rPr lang="en-US" sz="4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Decide – Speed over Precision</a:t>
            </a:r>
            <a:endParaRPr lang="en-US" sz="4600" b="1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en-US" sz="48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Engage for Impact</a:t>
            </a:r>
            <a:endParaRPr lang="en-US" sz="4800" b="1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en-US" sz="48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Reliability</a:t>
            </a:r>
            <a:endParaRPr lang="en-US" sz="4800" b="1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en-US" sz="48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Adapt Boldly</a:t>
            </a:r>
            <a:endParaRPr lang="en-US" sz="4800" b="1" dirty="0" smtClean="0">
              <a:latin typeface="Times New Roman"/>
              <a:cs typeface="Times New Roman"/>
            </a:endParaRPr>
          </a:p>
          <a:p>
            <a:endParaRPr lang="en-US" sz="2600" b="1" dirty="0" smtClean="0">
              <a:latin typeface="Times New Roman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4B07-D599-46C6-96F0-975EFDD1C5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Required and Preferred – The CEO next door</a:t>
            </a:r>
            <a:endParaRPr lang="en-US" sz="3200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Industry experience</a:t>
            </a:r>
            <a:endParaRPr lang="en-US" sz="2400" b="1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en-US" sz="2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P&amp;L Leadership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Strong People Leadership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Proven Success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Breadth of Experience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Strategic Vision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Operational and financial Acumen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Ability to work with board and external stakeholders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International experience when relevant</a:t>
            </a:r>
            <a:endParaRPr lang="en-US" sz="2400" b="1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endParaRPr lang="en-US" b="1" dirty="0" smtClean="0">
              <a:latin typeface="Times New Roman"/>
              <a:cs typeface="Times New Roman"/>
            </a:endParaRPr>
          </a:p>
          <a:p>
            <a:endParaRPr lang="en-US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881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Typology</a:t>
            </a:r>
            <a:endParaRPr lang="en-US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Turn-around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Operations Expert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Strategy Expert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B2B/B2C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Cost Cutter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SME</a:t>
            </a:r>
            <a:endParaRPr lang="en-US" b="1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Public/Private</a:t>
            </a:r>
          </a:p>
          <a:p>
            <a:endParaRPr lang="en-US" b="1" dirty="0" smtClean="0">
              <a:latin typeface="Times New Roman"/>
              <a:cs typeface="Times New Roman"/>
            </a:endParaRPr>
          </a:p>
          <a:p>
            <a:endParaRPr lang="en-US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271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Future will happen faster!</a:t>
            </a:r>
            <a:endParaRPr lang="en-US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Rate of creation/destruction of Business Models – Competition of ideas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‘</a:t>
            </a:r>
            <a:r>
              <a:rPr lang="en-US" b="1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Amazonization</a:t>
            </a:r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’ Deflation/Cost cut</a:t>
            </a:r>
            <a:r>
              <a:rPr lang="en-US" b="1" smtClean="0">
                <a:solidFill>
                  <a:schemeClr val="tx2"/>
                </a:solidFill>
                <a:latin typeface="Times New Roman"/>
                <a:cs typeface="Times New Roman"/>
              </a:rPr>
              <a:t>/wage cut</a:t>
            </a:r>
            <a:endParaRPr lang="en-US" b="1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Unintended consequences (Ex: </a:t>
            </a:r>
            <a:r>
              <a:rPr lang="en-US" b="1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AirBnB</a:t>
            </a:r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)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Improved asset utilization factor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Customers value experiences than things!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Must adopt newer tech even if it cannibalizes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Technology will impact inflation substantially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CEO tenures will be shorter! But why?</a:t>
            </a:r>
          </a:p>
          <a:p>
            <a:endParaRPr lang="en-US" b="1" dirty="0" smtClean="0">
              <a:latin typeface="Times New Roman"/>
              <a:cs typeface="Times New Roman"/>
            </a:endParaRPr>
          </a:p>
          <a:p>
            <a:endParaRPr lang="en-US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802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30706</TotalTime>
  <Words>680</Words>
  <Application>Microsoft Office PowerPoint</Application>
  <PresentationFormat>On-screen Show (4:3)</PresentationFormat>
  <Paragraphs>181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CEO-2030 </vt:lpstr>
      <vt:lpstr>CEO-2030 Goals</vt:lpstr>
      <vt:lpstr>Session No. 1</vt:lpstr>
      <vt:lpstr>The Genesis and History</vt:lpstr>
      <vt:lpstr>Who is a CEO</vt:lpstr>
      <vt:lpstr>The 4 behaviors – The CEO Next Door</vt:lpstr>
      <vt:lpstr>Required and Preferred – The CEO next door</vt:lpstr>
      <vt:lpstr>Typology</vt:lpstr>
      <vt:lpstr>Future will happen faster!</vt:lpstr>
      <vt:lpstr>Pre-requisites</vt:lpstr>
      <vt:lpstr>Let’s talk Narcissism</vt:lpstr>
      <vt:lpstr>CEO-2030 Session No. 2</vt:lpstr>
      <vt:lpstr>Day 1</vt:lpstr>
      <vt:lpstr>Three Types of Value Adds</vt:lpstr>
      <vt:lpstr>Financial Engineering</vt:lpstr>
      <vt:lpstr>Operations Engineering</vt:lpstr>
      <vt:lpstr>Governance Engineering</vt:lpstr>
      <vt:lpstr>As an Indian……</vt:lpstr>
      <vt:lpstr>My Sincere Thanks!</vt:lpstr>
      <vt:lpstr>My Sincere Thanks!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CEO-2030 Session No. 1</dc:title>
  <dc:creator>Ram Subramaniam</dc:creator>
  <cp:lastModifiedBy>Lenovo</cp:lastModifiedBy>
  <cp:revision>177</cp:revision>
  <dcterms:created xsi:type="dcterms:W3CDTF">2017-06-15T23:05:07Z</dcterms:created>
  <dcterms:modified xsi:type="dcterms:W3CDTF">2020-02-11T17:27:59Z</dcterms:modified>
</cp:coreProperties>
</file>