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74" r:id="rId4"/>
    <p:sldId id="265" r:id="rId5"/>
    <p:sldId id="258" r:id="rId6"/>
    <p:sldId id="266" r:id="rId7"/>
    <p:sldId id="268" r:id="rId8"/>
    <p:sldId id="270" r:id="rId9"/>
    <p:sldId id="261" r:id="rId10"/>
    <p:sldId id="272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AF234-BFD2-374E-A78F-445C4DB5174E}" type="datetimeFigureOut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4728-DC40-7E40-85FD-7D74DF1E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35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6FA68-015C-1440-825D-A3DBA376CDDC}" type="datetimeFigureOut">
              <a:rPr lang="en-US" smtClean="0"/>
              <a:t>3/24/18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A890F-7156-8348-9F39-EA9A34AE4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89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A890F-7156-8348-9F39-EA9A34AE4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9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15521-5086-5A40-ABCC-5914A383FE7D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5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A38EE-F9EE-D84A-A702-66F0FA3DC301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37-A3AB-9245-A1D9-19706CDFACE4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6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4A285-C138-7840-9465-8A66497F920C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2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5C3C-BB49-F143-8003-8AAC16D40273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4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45AF-168F-B641-A2CF-B9121D9FE9D0}" type="datetime1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1997-E60B-DE4D-82A9-01EDEC5F35ED}" type="datetime1">
              <a:rPr lang="en-US" smtClean="0"/>
              <a:t>3/24/18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1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B67B-9283-BC45-84AC-D132ADAEC88C}" type="datetime1">
              <a:rPr lang="en-US" smtClean="0"/>
              <a:t>3/24/18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4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3B266-313F-3347-9F51-8E1CBF3D3A21}" type="datetime1">
              <a:rPr lang="en-US" smtClean="0"/>
              <a:t>3/24/18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FF0D-CEEC-F741-B505-B8E6453477AD}" type="datetime1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4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8F38-43B7-8B45-8530-437F7298D6A4}" type="datetime1">
              <a:rPr lang="en-US" smtClean="0"/>
              <a:t>3/24/18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4DA3-9060-7D4E-B800-EA5012C16D46}" type="datetime1">
              <a:rPr lang="en-US" smtClean="0"/>
              <a:t>3/24/18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VCA - Value Chain Analysis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D4B5D-71D1-C14D-8C5C-EAEC5F63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New Venture Growth Strategies</a:t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 case studies! Ask me why!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IIM-R</a:t>
            </a:r>
          </a:p>
          <a:p>
            <a:r>
              <a:rPr lang="en-US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eMDP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2018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Ram Subramaniam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Questions for Startups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Do you know your CA?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Value Creation or Value Capture?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Is your CA sustainable?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Can </a:t>
            </a:r>
            <a:r>
              <a:rPr lang="en-US" sz="4000" b="1" dirty="0">
                <a:solidFill>
                  <a:srgbClr val="0000FF"/>
                </a:solidFill>
                <a:latin typeface="Times New Roman"/>
                <a:cs typeface="Times New Roman"/>
              </a:rPr>
              <a:t>Y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ou </a:t>
            </a:r>
            <a:r>
              <a:rPr lang="en-US" sz="4000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dapt?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05789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Choice Example - Cost Vs.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Quality</a:t>
            </a:r>
            <a:r>
              <a:rPr lang="en-US" sz="4000" b="1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*</a:t>
            </a:r>
            <a:br>
              <a:rPr lang="en-US" sz="4000" b="1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2000" b="1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*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Saloner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Shepard, and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Podolny</a:t>
            </a:r>
            <a:r>
              <a:rPr lang="en-US" sz="2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– Stanford University)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Low 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Cost</a:t>
            </a:r>
          </a:p>
          <a:p>
            <a:pPr marL="0" indent="0">
              <a:buNone/>
            </a:pPr>
            <a:endParaRPr lang="en-US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Pie 4"/>
          <p:cNvSpPr/>
          <p:nvPr/>
        </p:nvSpPr>
        <p:spPr>
          <a:xfrm>
            <a:off x="-510691" y="2004202"/>
            <a:ext cx="7283662" cy="6665235"/>
          </a:xfrm>
          <a:prstGeom prst="pie">
            <a:avLst>
              <a:gd name="adj1" fmla="val 16200000"/>
              <a:gd name="adj2" fmla="val 21542323"/>
            </a:avLst>
          </a:prstGeom>
          <a:pattFill prst="smGrid">
            <a:fgClr>
              <a:schemeClr val="tx2"/>
            </a:fgClr>
            <a:bgClr>
              <a:prstClr val="white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116681" y="5664511"/>
            <a:ext cx="656290" cy="29198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913247" y="3029903"/>
            <a:ext cx="31953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High Quality  </a:t>
            </a:r>
            <a:endParaRPr lang="en-US" sz="32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218516" y="1839506"/>
            <a:ext cx="263192" cy="52557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394048" y="4029394"/>
            <a:ext cx="233573" cy="21898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51759" y="2004202"/>
            <a:ext cx="233572" cy="20028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86767" y="2700862"/>
            <a:ext cx="233572" cy="21898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51759" y="1600200"/>
            <a:ext cx="788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/>
                <a:cs typeface="Times New Roman"/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20339" y="2365079"/>
            <a:ext cx="49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86766" y="3503821"/>
            <a:ext cx="233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27621" y="3693611"/>
            <a:ext cx="832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69981" y="3843954"/>
            <a:ext cx="233572" cy="21898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92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Strategy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The Usage of the word!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Strange Strategy Stories! Religion?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Why did Amazon do it?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So, What is Strategy?</a:t>
            </a:r>
          </a:p>
          <a:p>
            <a:pPr lvl="1"/>
            <a:r>
              <a:rPr lang="en-US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Means to an End/Choices (Ex: Last Slide)</a:t>
            </a:r>
          </a:p>
          <a:p>
            <a:pPr lvl="1"/>
            <a:r>
              <a:rPr lang="en-US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Unique or Best?</a:t>
            </a:r>
          </a:p>
          <a:p>
            <a:pPr lvl="1"/>
            <a:r>
              <a:rPr lang="en-US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For the Present and Future</a:t>
            </a:r>
          </a:p>
          <a:p>
            <a:pPr lvl="1"/>
            <a:r>
              <a:rPr lang="en-US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Say No. Don’t Hesitate!</a:t>
            </a:r>
          </a:p>
          <a:p>
            <a:pPr lvl="1"/>
            <a:r>
              <a:rPr lang="en-US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Scenario Thinking</a:t>
            </a:r>
          </a:p>
        </p:txBody>
      </p:sp>
    </p:spTree>
    <p:extLst>
      <p:ext uri="{BB962C8B-B14F-4D97-AF65-F5344CB8AC3E}">
        <p14:creationId xmlns:p14="http://schemas.microsoft.com/office/powerpoint/2010/main" val="258761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More Strategy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Two Strategy Types</a:t>
            </a:r>
          </a:p>
          <a:p>
            <a:pPr lvl="1"/>
            <a:r>
              <a:rPr lang="en-US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Business Strategy</a:t>
            </a:r>
          </a:p>
          <a:p>
            <a:pPr lvl="1"/>
            <a:r>
              <a:rPr lang="en-US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Corporate Strategy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This strategy class – What is special?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Value Capture Vs. Value Creation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AirBnB</a:t>
            </a: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Casper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/>
                <a:cs typeface="Times New Roman"/>
              </a:rPr>
              <a:t>Incentive Alignment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Strategy Vs. Operational  Excellence</a:t>
            </a:r>
          </a:p>
        </p:txBody>
      </p:sp>
    </p:spTree>
    <p:extLst>
      <p:ext uri="{BB962C8B-B14F-4D97-AF65-F5344CB8AC3E}">
        <p14:creationId xmlns:p14="http://schemas.microsoft.com/office/powerpoint/2010/main" val="192210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Typology and Strategy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Necessity Vs. Opportunity 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Tech Vs. non-Tech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Innovation Vs. Imitation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Funded Vs. non-Funded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This strategy class – What is special?</a:t>
            </a:r>
          </a:p>
        </p:txBody>
      </p:sp>
    </p:spTree>
    <p:extLst>
      <p:ext uri="{BB962C8B-B14F-4D97-AF65-F5344CB8AC3E}">
        <p14:creationId xmlns:p14="http://schemas.microsoft.com/office/powerpoint/2010/main" val="401228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Industry Level Questions to Ask!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Is this sector attractive now?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ow would it change in the future (Tech Vs. Non-Tech)?</a:t>
            </a:r>
          </a:p>
          <a:p>
            <a:pPr marL="3200400" lvl="7" indent="0">
              <a:buNone/>
            </a:pPr>
            <a:r>
              <a:rPr lang="en-US" sz="4000" b="1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Answers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Porter’s 5 Forces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CAGR</a:t>
            </a:r>
            <a:endParaRPr lang="en-US" sz="4000" b="1" dirty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VCA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VCA - Value Chain Analysis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04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Porter’s 5 Forces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6" name="Content Placeholder 5" descr="PorterEco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094" r="-410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7501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Business Level Questions to Ask!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Where to Position in Market?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What are Venture’s Distinguishing Talents?</a:t>
            </a:r>
          </a:p>
          <a:p>
            <a:pPr marL="2743200" lvl="6" indent="0">
              <a:buNone/>
            </a:pPr>
            <a:r>
              <a:rPr lang="en-US" sz="4300" b="1" u="sng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Answers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Cost/Value/Price – Market Position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Fill in the Blanks – Strategic Alliances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VRIN</a:t>
            </a:r>
          </a:p>
        </p:txBody>
      </p:sp>
    </p:spTree>
    <p:extLst>
      <p:ext uri="{BB962C8B-B14F-4D97-AF65-F5344CB8AC3E}">
        <p14:creationId xmlns:p14="http://schemas.microsoft.com/office/powerpoint/2010/main" val="156101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VRIN</a:t>
            </a:r>
            <a:b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Competitive Power Test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Valuable – Value for Money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Rare – Your Capability must be Rare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Inimitable – Copycats!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Non-Substitutable - Alternatives</a:t>
            </a:r>
          </a:p>
        </p:txBody>
      </p:sp>
    </p:spTree>
    <p:extLst>
      <p:ext uri="{BB962C8B-B14F-4D97-AF65-F5344CB8AC3E}">
        <p14:creationId xmlns:p14="http://schemas.microsoft.com/office/powerpoint/2010/main" val="191232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Strategy Delineated!</a:t>
            </a:r>
            <a:endParaRPr lang="en-US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Go-To-Market 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Funding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Marketing/Digital Marketing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Pricing</a:t>
            </a:r>
          </a:p>
          <a:p>
            <a:r>
              <a:rPr 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Exit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88944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282</Words>
  <Application>Microsoft Macintosh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New Venture Growth Strategies No case studies! Ask me why!</vt:lpstr>
      <vt:lpstr>Strategy</vt:lpstr>
      <vt:lpstr>More Strategy</vt:lpstr>
      <vt:lpstr>Typology and Strategy</vt:lpstr>
      <vt:lpstr>Industry Level Questions to Ask!</vt:lpstr>
      <vt:lpstr>Porter’s 5 Forces</vt:lpstr>
      <vt:lpstr>Business Level Questions to Ask!</vt:lpstr>
      <vt:lpstr>VRIN Competitive Power Test</vt:lpstr>
      <vt:lpstr>Strategy Delineated!</vt:lpstr>
      <vt:lpstr>Questions for Startups</vt:lpstr>
      <vt:lpstr>Choice Example - Cost Vs. Quality* (* Saloner, Shepard, and Podolny – Stanford University)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Venture Growth Strategies</dc:title>
  <dc:creator>Ram Subramaniam</dc:creator>
  <cp:lastModifiedBy>Ram Subramaniam</cp:lastModifiedBy>
  <cp:revision>33</cp:revision>
  <dcterms:created xsi:type="dcterms:W3CDTF">2018-01-03T22:14:14Z</dcterms:created>
  <dcterms:modified xsi:type="dcterms:W3CDTF">2018-03-25T01:13:08Z</dcterms:modified>
</cp:coreProperties>
</file>